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9" r:id="rId11"/>
    <p:sldId id="265" r:id="rId12"/>
    <p:sldId id="270" r:id="rId13"/>
  </p:sldIdLst>
  <p:sldSz cx="18288000" cy="10287000"/>
  <p:notesSz cx="6858000" cy="9144000"/>
  <p:embeddedFontLst>
    <p:embeddedFont>
      <p:font typeface="Vollkorn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Vollkorn Italics" panose="020B0604020202020204" charset="0"/>
      <p:regular r:id="rId19"/>
    </p:embeddedFont>
    <p:embeddedFont>
      <p:font typeface="HK Grotesk Bold" panose="020B0604020202020204" charset="-52"/>
      <p:regular r:id="rId20"/>
    </p:embeddedFont>
    <p:embeddedFont>
      <p:font typeface="Noto Sans Light" panose="020B0604020202020204" charset="-128"/>
      <p:regular r:id="rId21"/>
    </p:embeddedFont>
    <p:embeddedFont>
      <p:font typeface="HK Grotesk Medium" panose="020B0604020202020204" charset="-5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91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63249"/>
            <a:ext cx="10724012" cy="4351272"/>
            <a:chOff x="0" y="76315"/>
            <a:chExt cx="14298683" cy="5801695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2397"/>
              <a:ext cx="949919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ru-RU" sz="4800" dirty="0" smtClean="0">
                  <a:solidFill>
                    <a:srgbClr val="731F7D"/>
                  </a:solidFill>
                  <a:latin typeface="Vollkorn Italics"/>
                </a:rPr>
                <a:t>Альфа Банк</a:t>
              </a:r>
              <a:endParaRPr lang="en-US" sz="4800" dirty="0">
                <a:solidFill>
                  <a:srgbClr val="731F7D"/>
                </a:solidFill>
                <a:latin typeface="Vollkorn Itali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315"/>
              <a:ext cx="14298683" cy="404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97"/>
                </a:lnSpc>
              </a:pPr>
              <a:r>
                <a:rPr lang="ru-RU" sz="9998" dirty="0" smtClean="0">
                  <a:solidFill>
                    <a:srgbClr val="000000"/>
                  </a:solidFill>
                  <a:latin typeface="HK Grotesk Bold"/>
                </a:rPr>
                <a:t>Концепции новой</a:t>
              </a:r>
            </a:p>
            <a:p>
              <a:pPr>
                <a:lnSpc>
                  <a:spcPts val="11797"/>
                </a:lnSpc>
              </a:pPr>
              <a:r>
                <a:rPr lang="ru-RU" sz="9998" dirty="0" smtClean="0">
                  <a:solidFill>
                    <a:srgbClr val="000000"/>
                  </a:solidFill>
                  <a:latin typeface="HK Grotesk Bold"/>
                </a:rPr>
                <a:t>услуги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624184">
            <a:off x="9178216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64986" y="-3282418"/>
            <a:ext cx="7027814" cy="6254754"/>
          </a:xfrm>
          <a:custGeom>
            <a:avLst/>
            <a:gdLst/>
            <a:ahLst/>
            <a:cxnLst/>
            <a:rect l="l" t="t" r="r" b="b"/>
            <a:pathLst>
              <a:path w="7027814" h="6254754">
                <a:moveTo>
                  <a:pt x="0" y="0"/>
                </a:moveTo>
                <a:lnTo>
                  <a:pt x="7027814" y="0"/>
                </a:lnTo>
                <a:lnTo>
                  <a:pt x="7027814" y="6254755"/>
                </a:lnTo>
                <a:lnTo>
                  <a:pt x="0" y="6254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90257">
            <a:off x="7989172" y="8611142"/>
            <a:ext cx="2546291" cy="2412611"/>
          </a:xfrm>
          <a:custGeom>
            <a:avLst/>
            <a:gdLst/>
            <a:ahLst/>
            <a:cxnLst/>
            <a:rect l="l" t="t" r="r" b="b"/>
            <a:pathLst>
              <a:path w="2546291" h="241261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148233">
            <a:off x="12976018" y="3273608"/>
            <a:ext cx="6861060" cy="6560888"/>
          </a:xfrm>
          <a:custGeom>
            <a:avLst/>
            <a:gdLst/>
            <a:ahLst/>
            <a:cxnLst/>
            <a:rect l="l" t="t" r="r" b="b"/>
            <a:pathLst>
              <a:path w="6861060" h="6560888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28700"/>
            <a:ext cx="9235582" cy="9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30"/>
              </a:lnSpc>
            </a:pPr>
            <a:r>
              <a:rPr lang="ru-RU" sz="6212" dirty="0" smtClean="0">
                <a:solidFill>
                  <a:srgbClr val="4D1354"/>
                </a:solidFill>
                <a:latin typeface="HK Grotesk Bold"/>
              </a:rPr>
              <a:t>Стоимость услуги</a:t>
            </a:r>
            <a:endParaRPr lang="en-US" sz="6212" dirty="0">
              <a:solidFill>
                <a:srgbClr val="4D1354"/>
              </a:solidFill>
              <a:latin typeface="HK Grotes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245987"/>
            <a:ext cx="1483795" cy="101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10"/>
              </a:lnSpc>
              <a:spcBef>
                <a:spcPct val="0"/>
              </a:spcBef>
            </a:pPr>
            <a:r>
              <a:rPr lang="en-US" sz="6703">
                <a:solidFill>
                  <a:srgbClr val="000000"/>
                </a:solidFill>
                <a:latin typeface="HK Grotesk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71896"/>
            <a:ext cx="453390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ru-RU" sz="3600" spc="-16" dirty="0" smtClean="0">
                <a:solidFill>
                  <a:srgbClr val="7030A0"/>
                </a:solidFill>
                <a:latin typeface="HK Grotesk Bold" panose="020B0604020202020204" charset="-52"/>
              </a:rPr>
              <a:t>Услуга абсолютно бесплатна, более того она предоставляет </a:t>
            </a:r>
            <a:r>
              <a:rPr lang="ru-RU" sz="3600" spc="-16" dirty="0" err="1" smtClean="0">
                <a:solidFill>
                  <a:srgbClr val="7030A0"/>
                </a:solidFill>
                <a:latin typeface="HK Grotesk Bold" panose="020B0604020202020204" charset="-52"/>
              </a:rPr>
              <a:t>кэшбэк</a:t>
            </a:r>
            <a:r>
              <a:rPr lang="ru-RU" sz="3600" spc="-16" dirty="0" smtClean="0">
                <a:solidFill>
                  <a:srgbClr val="7030A0"/>
                </a:solidFill>
                <a:latin typeface="HK Grotesk Bold" panose="020B0604020202020204" charset="-52"/>
              </a:rPr>
              <a:t> в размере 10% на любые покупки</a:t>
            </a:r>
            <a:endParaRPr lang="en-US" sz="3600" spc="-16" dirty="0">
              <a:solidFill>
                <a:srgbClr val="7030A0"/>
              </a:solidFill>
              <a:latin typeface="HK Grotesk Bold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69" b="-30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28700"/>
            <a:ext cx="8115300" cy="169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6"/>
              </a:lnSpc>
            </a:pPr>
            <a:r>
              <a:rPr lang="ru-RU" sz="5598" dirty="0" smtClean="0">
                <a:solidFill>
                  <a:srgbClr val="000000"/>
                </a:solidFill>
                <a:latin typeface="HK Grotesk Bold"/>
              </a:rPr>
              <a:t>Важные элементы развития</a:t>
            </a:r>
            <a:endParaRPr lang="en-US" sz="5598" dirty="0">
              <a:solidFill>
                <a:srgbClr val="000000"/>
              </a:solidFill>
              <a:latin typeface="HK Grotesk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6382836"/>
            <a:ext cx="8115300" cy="252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3"/>
              </a:lnSpc>
              <a:spcBef>
                <a:spcPct val="0"/>
              </a:spcBef>
            </a:pPr>
            <a:r>
              <a:rPr lang="ru-RU" sz="3000" spc="-20" dirty="0" smtClean="0">
                <a:latin typeface="HK Grotesk Bold" panose="020B0604020202020204" charset="-52"/>
              </a:rPr>
              <a:t>Важными элементами дальнейшего развития данной технологии могут являться партнерства с другими компаниями</a:t>
            </a:r>
            <a:r>
              <a:rPr lang="en-US" sz="3000" spc="-20" dirty="0" smtClean="0">
                <a:latin typeface="HK Grotesk Bold" panose="020B0604020202020204" charset="-52"/>
              </a:rPr>
              <a:t>. </a:t>
            </a:r>
            <a:r>
              <a:rPr lang="ru-RU" sz="3000" spc="-20" dirty="0" smtClean="0">
                <a:latin typeface="HK Grotesk Bold" panose="020B0604020202020204" charset="-52"/>
              </a:rPr>
              <a:t>Например с компаниями, которые предоставляют в качестве продукта площадки оплаты различных услуг. Например</a:t>
            </a:r>
            <a:r>
              <a:rPr lang="en-US" sz="3000" spc="-20" dirty="0" smtClean="0">
                <a:latin typeface="HK Grotesk Bold" panose="020B0604020202020204" charset="-52"/>
              </a:rPr>
              <a:t> </a:t>
            </a:r>
            <a:r>
              <a:rPr lang="ru-RU" sz="3000" spc="-20" dirty="0" smtClean="0">
                <a:latin typeface="HK Grotesk Bold" panose="020B0604020202020204" charset="-52"/>
              </a:rPr>
              <a:t>«Оплати».  </a:t>
            </a:r>
            <a:endParaRPr lang="en-US" sz="3000" spc="-20" dirty="0">
              <a:latin typeface="HK Grotesk Bold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1349" y="7276610"/>
            <a:ext cx="17990081" cy="2821285"/>
            <a:chOff x="-11067831" y="1565373"/>
            <a:chExt cx="23986775" cy="3761712"/>
          </a:xfrm>
        </p:grpSpPr>
        <p:sp>
          <p:nvSpPr>
            <p:cNvPr id="8" name="TextBox 8"/>
            <p:cNvSpPr txBox="1"/>
            <p:nvPr/>
          </p:nvSpPr>
          <p:spPr>
            <a:xfrm>
              <a:off x="-11067831" y="1565373"/>
              <a:ext cx="11524591" cy="3761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41"/>
                </a:lnSpc>
              </a:pPr>
              <a:r>
                <a:rPr lang="ru-RU" sz="3600" dirty="0" smtClean="0">
                  <a:solidFill>
                    <a:srgbClr val="FFFFFF"/>
                  </a:solidFill>
                  <a:latin typeface="HK Grotesk Medium"/>
                </a:rPr>
                <a:t>Презентацию подготовили</a:t>
              </a:r>
              <a:r>
                <a:rPr lang="en-US" sz="3600" dirty="0" smtClean="0">
                  <a:solidFill>
                    <a:srgbClr val="FFFFFF"/>
                  </a:solidFill>
                  <a:latin typeface="HK Grotesk Medium"/>
                </a:rPr>
                <a:t>:</a:t>
              </a:r>
            </a:p>
            <a:p>
              <a:pPr marL="914400" indent="-914400">
                <a:lnSpc>
                  <a:spcPts val="5541"/>
                </a:lnSpc>
                <a:buAutoNum type="arabicPeriod"/>
              </a:pPr>
              <a:r>
                <a:rPr lang="ru-RU" sz="3600" dirty="0" err="1" smtClean="0">
                  <a:solidFill>
                    <a:srgbClr val="FFFFFF"/>
                  </a:solidFill>
                  <a:latin typeface="HK Grotesk Medium"/>
                </a:rPr>
                <a:t>Шукан</a:t>
              </a:r>
              <a:r>
                <a:rPr lang="ru-RU" sz="3600" dirty="0" smtClean="0">
                  <a:solidFill>
                    <a:srgbClr val="FFFFFF"/>
                  </a:solidFill>
                  <a:latin typeface="HK Grotesk Medium"/>
                </a:rPr>
                <a:t> С. В.</a:t>
              </a:r>
            </a:p>
            <a:p>
              <a:pPr marL="914400" indent="-914400">
                <a:lnSpc>
                  <a:spcPts val="5541"/>
                </a:lnSpc>
                <a:buAutoNum type="arabicPeriod"/>
              </a:pPr>
              <a:r>
                <a:rPr lang="ru-RU" sz="3600" dirty="0" smtClean="0">
                  <a:solidFill>
                    <a:srgbClr val="FFFFFF"/>
                  </a:solidFill>
                  <a:latin typeface="HK Grotesk Medium"/>
                </a:rPr>
                <a:t>Ивановский А.А.</a:t>
              </a:r>
            </a:p>
            <a:p>
              <a:pPr marL="914400" indent="-914400">
                <a:lnSpc>
                  <a:spcPts val="5541"/>
                </a:lnSpc>
                <a:buAutoNum type="arabicPeriod"/>
              </a:pPr>
              <a:r>
                <a:rPr lang="ru-RU" sz="3600" dirty="0" err="1" smtClean="0">
                  <a:solidFill>
                    <a:srgbClr val="FFFFFF"/>
                  </a:solidFill>
                  <a:latin typeface="HK Grotesk Medium"/>
                </a:rPr>
                <a:t>Ходосевич</a:t>
              </a:r>
              <a:r>
                <a:rPr lang="ru-RU" sz="3600" dirty="0" smtClean="0">
                  <a:solidFill>
                    <a:srgbClr val="FFFFFF"/>
                  </a:solidFill>
                  <a:latin typeface="HK Grotesk Medium"/>
                </a:rPr>
                <a:t> М.А.</a:t>
              </a:r>
              <a:endParaRPr lang="en-US" sz="36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1" y="2821435"/>
              <a:ext cx="1129162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endParaRPr lang="en-US" sz="3427" dirty="0">
                <a:solidFill>
                  <a:srgbClr val="FFFFFF"/>
                </a:solidFill>
                <a:latin typeface="Vollkorn"/>
              </a:endParaRPr>
            </a:p>
          </p:txBody>
        </p:sp>
      </p:grpSp>
      <p:grpSp>
        <p:nvGrpSpPr>
          <p:cNvPr id="10" name="Group 7"/>
          <p:cNvGrpSpPr/>
          <p:nvPr/>
        </p:nvGrpSpPr>
        <p:grpSpPr>
          <a:xfrm>
            <a:off x="3919485" y="4424108"/>
            <a:ext cx="10909700" cy="2231646"/>
            <a:chOff x="103913" y="615349"/>
            <a:chExt cx="14546267" cy="2975527"/>
          </a:xfrm>
        </p:grpSpPr>
        <p:sp>
          <p:nvSpPr>
            <p:cNvPr id="11" name="TextBox 8"/>
            <p:cNvSpPr txBox="1"/>
            <p:nvPr/>
          </p:nvSpPr>
          <p:spPr>
            <a:xfrm>
              <a:off x="103913" y="615349"/>
              <a:ext cx="14546267" cy="945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41"/>
                </a:lnSpc>
              </a:pPr>
              <a:r>
                <a:rPr lang="en-US" sz="4695" dirty="0" smtClean="0">
                  <a:solidFill>
                    <a:srgbClr val="FFFFFF"/>
                  </a:solidFill>
                  <a:latin typeface="HK Grotesk Medium"/>
                </a:rPr>
                <a:t>«</a:t>
              </a:r>
              <a:r>
                <a:rPr lang="ru-RU" sz="4695" dirty="0" smtClean="0">
                  <a:solidFill>
                    <a:srgbClr val="FFFFFF"/>
                  </a:solidFill>
                  <a:latin typeface="HK Grotesk Medium"/>
                </a:rPr>
                <a:t>Спасибо за внимание!»</a:t>
              </a:r>
              <a:endParaRPr lang="en-US" sz="4695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1627321" y="2821435"/>
              <a:ext cx="1129162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endParaRPr lang="en-US" sz="3427" dirty="0">
                <a:solidFill>
                  <a:srgbClr val="FFFFFF"/>
                </a:solidFill>
                <a:latin typeface="Vollkor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92536" y="1771973"/>
            <a:ext cx="8949985" cy="4163057"/>
            <a:chOff x="-48218" y="25830"/>
            <a:chExt cx="11933313" cy="5550741"/>
          </a:xfrm>
        </p:grpSpPr>
        <p:sp>
          <p:nvSpPr>
            <p:cNvPr id="6" name="TextBox 6"/>
            <p:cNvSpPr txBox="1"/>
            <p:nvPr/>
          </p:nvSpPr>
          <p:spPr>
            <a:xfrm>
              <a:off x="-27551" y="1378756"/>
              <a:ext cx="11912646" cy="1545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18"/>
                </a:lnSpc>
              </a:pPr>
              <a:r>
                <a:rPr lang="ru-RU" sz="7642" dirty="0" smtClean="0">
                  <a:solidFill>
                    <a:srgbClr val="FFFFFF"/>
                  </a:solidFill>
                  <a:latin typeface="HK Grotesk Bold"/>
                </a:rPr>
                <a:t>Альфа </a:t>
              </a:r>
              <a:r>
                <a:rPr lang="en-US" sz="7642" dirty="0" smtClean="0">
                  <a:solidFill>
                    <a:srgbClr val="FFFFFF"/>
                  </a:solidFill>
                  <a:latin typeface="HK Grotesk Bold"/>
                </a:rPr>
                <a:t>Pay</a:t>
              </a:r>
              <a:endParaRPr lang="en-US" sz="7642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830"/>
              <a:ext cx="2514541" cy="1352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48218" y="3606801"/>
              <a:ext cx="8227018" cy="19697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ru-RU" sz="3200" spc="-17" dirty="0" smtClean="0">
                  <a:solidFill>
                    <a:srgbClr val="FFFFFF"/>
                  </a:solidFill>
                  <a:latin typeface="HK Grotesk Bold" panose="020B0604020202020204" charset="-52"/>
                  <a:cs typeface="Arial" panose="020B0604020202020204" pitchFamily="34" charset="0"/>
                </a:rPr>
                <a:t>Альфа </a:t>
              </a:r>
              <a:r>
                <a:rPr lang="en-US" sz="3200" spc="-17" dirty="0" smtClean="0">
                  <a:solidFill>
                    <a:srgbClr val="FFFFFF"/>
                  </a:solidFill>
                  <a:latin typeface="HK Grotesk Bold" panose="020B0604020202020204" charset="-52"/>
                  <a:cs typeface="Arial" panose="020B0604020202020204" pitchFamily="34" charset="0"/>
                </a:rPr>
                <a:t>Pay – </a:t>
              </a:r>
              <a:r>
                <a:rPr lang="ru-RU" sz="3200" spc="-17" dirty="0" smtClean="0">
                  <a:solidFill>
                    <a:srgbClr val="FFFFFF"/>
                  </a:solidFill>
                  <a:latin typeface="HK Grotesk Bold" panose="020B0604020202020204" charset="-52"/>
                  <a:cs typeface="Arial" panose="020B0604020202020204" pitchFamily="34" charset="0"/>
                </a:rPr>
                <a:t>система офлайн и онлайн платежей для продуктов Альфа-Банка</a:t>
              </a:r>
              <a:endParaRPr lang="en-US" sz="3200" spc="-17" dirty="0">
                <a:solidFill>
                  <a:srgbClr val="FFFFFF"/>
                </a:solidFill>
                <a:latin typeface="HK Grotesk Bold" panose="020B0604020202020204" charset="-5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9663">
            <a:off x="4111359" y="-3364814"/>
            <a:ext cx="9366851" cy="8957051"/>
          </a:xfrm>
          <a:custGeom>
            <a:avLst/>
            <a:gdLst/>
            <a:ahLst/>
            <a:cxnLst/>
            <a:rect l="l" t="t" r="r" b="b"/>
            <a:pathLst>
              <a:path w="9366851" h="89570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4635296" y="277907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94911">
            <a:off x="16125490" y="7311630"/>
            <a:ext cx="5163362" cy="4892285"/>
          </a:xfrm>
          <a:custGeom>
            <a:avLst/>
            <a:gdLst/>
            <a:ahLst/>
            <a:cxnLst/>
            <a:rect l="l" t="t" r="r" b="b"/>
            <a:pathLst>
              <a:path w="5163362" h="4892285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808817"/>
            <a:ext cx="10237362" cy="3479621"/>
            <a:chOff x="0" y="-69635"/>
            <a:chExt cx="13649816" cy="4639494"/>
          </a:xfrm>
        </p:grpSpPr>
        <p:sp>
          <p:nvSpPr>
            <p:cNvPr id="6" name="TextBox 6"/>
            <p:cNvSpPr txBox="1"/>
            <p:nvPr/>
          </p:nvSpPr>
          <p:spPr>
            <a:xfrm>
              <a:off x="0" y="1440798"/>
              <a:ext cx="13649816" cy="3129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65"/>
                </a:lnSpc>
              </a:pPr>
              <a:r>
                <a:rPr lang="ru-RU" sz="5140" dirty="0" err="1" smtClean="0">
                  <a:solidFill>
                    <a:srgbClr val="000000"/>
                  </a:solidFill>
                  <a:latin typeface="HK Grotesk Bold"/>
                </a:rPr>
                <a:t>Кэшбэк</a:t>
              </a:r>
              <a:endParaRPr lang="ru-RU" sz="5140" dirty="0" smtClean="0">
                <a:solidFill>
                  <a:srgbClr val="000000"/>
                </a:solidFill>
                <a:latin typeface="HK Grotesk Bold"/>
              </a:endParaRPr>
            </a:p>
            <a:p>
              <a:pPr>
                <a:lnSpc>
                  <a:spcPts val="6065"/>
                </a:lnSpc>
              </a:pPr>
              <a:r>
                <a:rPr lang="ru-RU" sz="5140" dirty="0" smtClean="0">
                  <a:solidFill>
                    <a:srgbClr val="000000"/>
                  </a:solidFill>
                  <a:latin typeface="HK Grotesk Bold"/>
                </a:rPr>
                <a:t>Быстро</a:t>
              </a:r>
            </a:p>
            <a:p>
              <a:pPr>
                <a:lnSpc>
                  <a:spcPts val="6065"/>
                </a:lnSpc>
              </a:pPr>
              <a:r>
                <a:rPr lang="ru-RU" sz="5140" dirty="0" smtClean="0">
                  <a:solidFill>
                    <a:srgbClr val="000000"/>
                  </a:solidFill>
                  <a:latin typeface="HK Grotesk Bold"/>
                </a:rPr>
                <a:t>Удобно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9635"/>
              <a:ext cx="9705043" cy="90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92"/>
                </a:lnSpc>
                <a:spcBef>
                  <a:spcPct val="0"/>
                </a:spcBef>
              </a:pPr>
              <a:r>
                <a:rPr lang="ru-RU" sz="3780" u="none" dirty="0" smtClean="0">
                  <a:solidFill>
                    <a:srgbClr val="731F7D"/>
                  </a:solidFill>
                  <a:latin typeface="Vollkorn Italics"/>
                </a:rPr>
                <a:t>Альфа</a:t>
              </a:r>
              <a:r>
                <a:rPr lang="en-US" sz="3780" u="none" dirty="0" smtClean="0">
                  <a:solidFill>
                    <a:srgbClr val="731F7D"/>
                  </a:solidFill>
                  <a:latin typeface="Vollkorn Italics"/>
                </a:rPr>
                <a:t> Pay </a:t>
              </a:r>
              <a:r>
                <a:rPr lang="ru-RU" sz="3780" u="none" dirty="0" smtClean="0">
                  <a:solidFill>
                    <a:srgbClr val="731F7D"/>
                  </a:solidFill>
                  <a:latin typeface="Vollkorn Italics"/>
                </a:rPr>
                <a:t>- это</a:t>
              </a:r>
              <a:r>
                <a:rPr lang="en-US" sz="3780" u="none" dirty="0" smtClean="0">
                  <a:solidFill>
                    <a:srgbClr val="731F7D"/>
                  </a:solidFill>
                  <a:latin typeface="Vollkorn Italics"/>
                </a:rPr>
                <a:t>: </a:t>
              </a:r>
              <a:endParaRPr lang="en-US" sz="3780" u="none" dirty="0">
                <a:solidFill>
                  <a:srgbClr val="731F7D"/>
                </a:solidFill>
                <a:latin typeface="Vollkorn Itali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13644" y="-550315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3291026" y="3087831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10800" y="5696955"/>
            <a:ext cx="7029485" cy="280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30"/>
              </a:lnSpc>
            </a:pPr>
            <a:r>
              <a:rPr lang="en-US" sz="6212" dirty="0" err="1" smtClean="0">
                <a:solidFill>
                  <a:srgbClr val="FFFFFF"/>
                </a:solidFill>
                <a:latin typeface="HK Grotesk Bold"/>
              </a:rPr>
              <a:t>Как</a:t>
            </a:r>
            <a:r>
              <a:rPr lang="ru-RU" sz="6212" dirty="0" smtClean="0">
                <a:solidFill>
                  <a:srgbClr val="FFFFFF"/>
                </a:solidFill>
                <a:latin typeface="HK Grotesk Bold"/>
              </a:rPr>
              <a:t> же подключить Альфа </a:t>
            </a:r>
            <a:r>
              <a:rPr lang="en-US" sz="6212" dirty="0" smtClean="0">
                <a:solidFill>
                  <a:srgbClr val="FFFFFF"/>
                </a:solidFill>
                <a:latin typeface="HK Grotesk Bold"/>
              </a:rPr>
              <a:t>Pay ?</a:t>
            </a:r>
            <a:endParaRPr lang="en-US" sz="6212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785030" y="1038225"/>
            <a:ext cx="1483795" cy="101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61293" y="3695700"/>
            <a:ext cx="10565414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4"/>
              </a:lnSpc>
            </a:pPr>
            <a:r>
              <a:rPr lang="ru-RU" sz="5893" dirty="0" smtClean="0">
                <a:solidFill>
                  <a:srgbClr val="FFFFFF"/>
                </a:solidFill>
                <a:latin typeface="HK Grotesk Bold"/>
              </a:rPr>
              <a:t>Сделать это можно за пару кликов в нашем приложении</a:t>
            </a:r>
            <a:endParaRPr lang="en-US" sz="5893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2115832"/>
            <a:ext cx="7726964" cy="151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1"/>
              </a:lnSpc>
            </a:pPr>
            <a:r>
              <a:rPr lang="ru-RU" sz="5009" dirty="0" smtClean="0">
                <a:solidFill>
                  <a:srgbClr val="000000"/>
                </a:solidFill>
                <a:latin typeface="HK Grotesk Bold"/>
              </a:rPr>
              <a:t>Отличительные особенности Альфа </a:t>
            </a:r>
            <a:r>
              <a:rPr lang="en-US" sz="5009" dirty="0" smtClean="0">
                <a:solidFill>
                  <a:srgbClr val="000000"/>
                </a:solidFill>
                <a:latin typeface="HK Grotesk Bold"/>
              </a:rPr>
              <a:t>Pay</a:t>
            </a:r>
            <a:endParaRPr lang="en-US" sz="5009" dirty="0">
              <a:solidFill>
                <a:srgbClr val="000000"/>
              </a:solidFill>
              <a:latin typeface="HK Grotesk Bold"/>
            </a:endParaRPr>
          </a:p>
        </p:txBody>
      </p:sp>
      <p:sp>
        <p:nvSpPr>
          <p:cNvPr id="3" name="Freeform 3"/>
          <p:cNvSpPr/>
          <p:nvPr/>
        </p:nvSpPr>
        <p:spPr>
          <a:xfrm rot="-10094169">
            <a:off x="-2768217" y="587030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33800" y="3988372"/>
            <a:ext cx="3787282" cy="2868270"/>
            <a:chOff x="0" y="-47625"/>
            <a:chExt cx="5049709" cy="382435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5049709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ru-RU" sz="4294" dirty="0" smtClean="0">
                  <a:solidFill>
                    <a:srgbClr val="731F7D"/>
                  </a:solidFill>
                  <a:latin typeface="Vollkorn Italics"/>
                </a:rPr>
                <a:t>Безопасность</a:t>
              </a:r>
            </a:p>
            <a:p>
              <a:pPr>
                <a:lnSpc>
                  <a:spcPts val="5582"/>
                </a:lnSpc>
              </a:pPr>
              <a:r>
                <a:rPr lang="ru-RU" sz="4294" dirty="0" smtClean="0">
                  <a:solidFill>
                    <a:srgbClr val="731F7D"/>
                  </a:solidFill>
                  <a:latin typeface="Vollkorn Italics"/>
                </a:rPr>
                <a:t>данных</a:t>
              </a:r>
              <a:endParaRPr lang="en-US" sz="4294" dirty="0">
                <a:solidFill>
                  <a:srgbClr val="731F7D"/>
                </a:solidFill>
                <a:latin typeface="Vollkorn Itali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20753"/>
              <a:ext cx="5049709" cy="1555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23"/>
                </a:lnSpc>
                <a:spcBef>
                  <a:spcPct val="0"/>
                </a:spcBef>
              </a:pPr>
              <a:r>
                <a:rPr lang="ru-RU" dirty="0"/>
                <a:t>В</a:t>
              </a:r>
              <a:r>
                <a:rPr lang="ru-RU" dirty="0" smtClean="0"/>
                <a:t>се </a:t>
              </a:r>
              <a:r>
                <a:rPr lang="ru-RU" dirty="0"/>
                <a:t>подключения и транзакции замыкаются на Альфа-Банке. Не нужно скачивать дополнительные приложения, вводить свои данные</a:t>
              </a:r>
              <a:r>
                <a:rPr lang="ru-RU" dirty="0" smtClean="0"/>
                <a:t>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02909" y="3988372"/>
            <a:ext cx="3787282" cy="4187129"/>
            <a:chOff x="0" y="-47625"/>
            <a:chExt cx="5049709" cy="5582840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049709" cy="191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ru-RU" sz="4294" u="none" dirty="0" smtClean="0">
                  <a:solidFill>
                    <a:srgbClr val="731F7D"/>
                  </a:solidFill>
                  <a:latin typeface="Vollkorn Italics"/>
                </a:rPr>
                <a:t>Оплата без интернета</a:t>
              </a:r>
              <a:endParaRPr lang="en-US" sz="4294" u="none" dirty="0">
                <a:solidFill>
                  <a:srgbClr val="731F7D"/>
                </a:solidFill>
                <a:latin typeface="Vollkorn Itali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1228"/>
              <a:ext cx="5049709" cy="332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fontAlgn="base"/>
              <a:r>
                <a:rPr lang="ru-RU" dirty="0"/>
                <a:t>Ч</a:t>
              </a:r>
              <a:r>
                <a:rPr lang="ru-RU" dirty="0" smtClean="0"/>
                <a:t>еловек </a:t>
              </a:r>
              <a:r>
                <a:rPr lang="ru-RU" dirty="0"/>
                <a:t>может без интернета оплатить покупки в терминалах до 10 раз. Потом надо подключиться к интернету, чтобы информация о платежах обновилась.</a:t>
              </a:r>
            </a:p>
            <a:p>
              <a:pPr fontAlgn="base"/>
              <a:r>
                <a:rPr lang="ru-RU" dirty="0"/>
                <a:t>Это крайне удобно, когда вы, например, зашли в подвальное помещение, где не ловит интернет, а что-то надо оплатить.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472018" y="3988372"/>
            <a:ext cx="3787282" cy="3624888"/>
            <a:chOff x="0" y="-47625"/>
            <a:chExt cx="5049709" cy="48331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5049709" cy="191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ru-RU" sz="4294" dirty="0" smtClean="0">
                  <a:solidFill>
                    <a:srgbClr val="731F7D"/>
                  </a:solidFill>
                  <a:latin typeface="Vollkorn Italics"/>
                </a:rPr>
                <a:t>Скорость оплаты</a:t>
              </a:r>
              <a:endParaRPr lang="en-US" sz="4294" u="none" dirty="0">
                <a:solidFill>
                  <a:srgbClr val="731F7D"/>
                </a:solidFill>
                <a:latin typeface="Vollkorn Itali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220754"/>
              <a:ext cx="5049709" cy="2564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53"/>
                </a:lnSpc>
                <a:spcBef>
                  <a:spcPct val="0"/>
                </a:spcBef>
              </a:pPr>
              <a:r>
                <a:rPr lang="ru-RU" sz="1752" spc="-17" dirty="0" smtClean="0">
                  <a:solidFill>
                    <a:srgbClr val="000000"/>
                  </a:solidFill>
                  <a:latin typeface="Noto Sans Light"/>
                </a:rPr>
                <a:t>Среди конкурентов у нас самая высокая скорость оплаты. Все происходит в момент. Чаще вы даже не будете успевать приложить телефон к терминалу,</a:t>
              </a:r>
              <a:r>
                <a:rPr lang="en-US" sz="1752" spc="-17" dirty="0">
                  <a:solidFill>
                    <a:srgbClr val="000000"/>
                  </a:solidFill>
                  <a:latin typeface="Noto Sans Light"/>
                </a:rPr>
                <a:t> </a:t>
              </a:r>
              <a:r>
                <a:rPr lang="ru-RU" sz="1752" spc="-17" dirty="0" smtClean="0">
                  <a:solidFill>
                    <a:srgbClr val="000000"/>
                  </a:solidFill>
                  <a:latin typeface="Noto Sans Light"/>
                </a:rPr>
                <a:t>а покупка будет уже оплачена.</a:t>
              </a:r>
              <a:endParaRPr lang="en-US" sz="1752" spc="-17" dirty="0">
                <a:solidFill>
                  <a:srgbClr val="000000"/>
                </a:solidFill>
                <a:latin typeface="Noto Sans Light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1867548" y="60686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39000" y="3410781"/>
            <a:ext cx="5307614" cy="227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1"/>
              </a:lnSpc>
            </a:pPr>
            <a:r>
              <a:rPr lang="ru-RU" sz="5009" dirty="0" smtClean="0">
                <a:solidFill>
                  <a:srgbClr val="FFFFFF"/>
                </a:solidFill>
                <a:latin typeface="HK Grotesk Bold"/>
              </a:rPr>
              <a:t>Целевая аудитория технологии</a:t>
            </a:r>
            <a:endParaRPr lang="en-US" sz="5009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5" name="Freeform 5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85690" y="6286500"/>
            <a:ext cx="4530710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ru-RU" sz="3600" spc="-19" dirty="0" smtClean="0">
                <a:solidFill>
                  <a:srgbClr val="FFFFFF"/>
                </a:solidFill>
                <a:latin typeface="HK Grotesk Bold" panose="020B0604020202020204" charset="-52"/>
              </a:rPr>
              <a:t>По возрастному критерию</a:t>
            </a:r>
            <a:r>
              <a:rPr lang="en-US" sz="3600" spc="-19" dirty="0" smtClean="0">
                <a:solidFill>
                  <a:srgbClr val="FFFFFF"/>
                </a:solidFill>
                <a:latin typeface="HK Grotesk Bold" panose="020B0604020202020204" charset="-52"/>
              </a:rPr>
              <a:t>: </a:t>
            </a:r>
          </a:p>
          <a:p>
            <a:pPr marL="742950" indent="-742950">
              <a:spcBef>
                <a:spcPct val="0"/>
              </a:spcBef>
              <a:buAutoNum type="arabicPeriod"/>
            </a:pPr>
            <a:r>
              <a:rPr lang="ru-RU" sz="3600" spc="-19" dirty="0" smtClean="0">
                <a:solidFill>
                  <a:srgbClr val="FFFFFF"/>
                </a:solidFill>
                <a:latin typeface="HK Grotesk Bold" panose="020B0604020202020204" charset="-52"/>
              </a:rPr>
              <a:t>Молодые люди</a:t>
            </a:r>
          </a:p>
          <a:p>
            <a:pPr marL="742950" indent="-742950">
              <a:spcBef>
                <a:spcPct val="0"/>
              </a:spcBef>
              <a:buAutoNum type="arabicPeriod"/>
            </a:pPr>
            <a:r>
              <a:rPr lang="ru-RU" sz="3600" spc="-19" dirty="0" smtClean="0">
                <a:solidFill>
                  <a:srgbClr val="FFFFFF"/>
                </a:solidFill>
                <a:latin typeface="HK Grotesk Bold" panose="020B0604020202020204" charset="-52"/>
              </a:rPr>
              <a:t>Люди среднего возраста</a:t>
            </a:r>
            <a:endParaRPr lang="en-US" sz="3600" spc="-19" dirty="0">
              <a:solidFill>
                <a:srgbClr val="FFFFFF"/>
              </a:solidFill>
              <a:latin typeface="HK Grotesk Bold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90600" y="1829482"/>
            <a:ext cx="8934484" cy="7514808"/>
            <a:chOff x="0" y="25830"/>
            <a:chExt cx="11912647" cy="10019746"/>
          </a:xfrm>
        </p:grpSpPr>
        <p:sp>
          <p:nvSpPr>
            <p:cNvPr id="6" name="TextBox 6"/>
            <p:cNvSpPr txBox="1"/>
            <p:nvPr/>
          </p:nvSpPr>
          <p:spPr>
            <a:xfrm>
              <a:off x="0" y="2222539"/>
              <a:ext cx="11912647" cy="3084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18"/>
                </a:lnSpc>
              </a:pPr>
              <a:r>
                <a:rPr lang="ru-RU" sz="7642" dirty="0" smtClean="0">
                  <a:solidFill>
                    <a:srgbClr val="FFFFFF"/>
                  </a:solidFill>
                  <a:latin typeface="HK Grotesk Bold"/>
                </a:rPr>
                <a:t>Ассортиментная стратегия</a:t>
              </a:r>
              <a:r>
                <a:rPr lang="en-US" sz="7642" dirty="0" smtClean="0">
                  <a:solidFill>
                    <a:srgbClr val="FFFFFF"/>
                  </a:solidFill>
                  <a:latin typeface="HK Grotesk Bold"/>
                </a:rPr>
                <a:t>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830"/>
              <a:ext cx="2514541" cy="1352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640779"/>
              <a:ext cx="7538418" cy="4404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spcBef>
                  <a:spcPct val="0"/>
                </a:spcBef>
                <a:buAutoNum type="arabicPeriod"/>
              </a:pPr>
              <a:r>
                <a:rPr lang="ru-RU" sz="2800" spc="-17" dirty="0" smtClean="0">
                  <a:solidFill>
                    <a:srgbClr val="FFFFFF"/>
                  </a:solidFill>
                  <a:latin typeface="HK Grotesk Bold" panose="020B0604020202020204" charset="-52"/>
                </a:rPr>
                <a:t>Улучшение качества технологии</a:t>
              </a:r>
            </a:p>
            <a:p>
              <a:pPr marL="342900" indent="-342900">
                <a:spcBef>
                  <a:spcPct val="0"/>
                </a:spcBef>
                <a:buAutoNum type="arabicPeriod"/>
              </a:pPr>
              <a:r>
                <a:rPr lang="ru-RU" sz="2800" spc="-17" dirty="0" smtClean="0">
                  <a:solidFill>
                    <a:srgbClr val="FFFFFF"/>
                  </a:solidFill>
                  <a:latin typeface="HK Grotesk Bold" panose="020B0604020202020204" charset="-52"/>
                </a:rPr>
                <a:t>Партнерство с другими компаниями</a:t>
              </a:r>
            </a:p>
            <a:p>
              <a:pPr marL="342900" indent="-342900">
                <a:spcBef>
                  <a:spcPct val="0"/>
                </a:spcBef>
                <a:buAutoNum type="arabicPeriod"/>
              </a:pPr>
              <a:r>
                <a:rPr lang="ru-RU" sz="2800" spc="-17" dirty="0" smtClean="0">
                  <a:solidFill>
                    <a:srgbClr val="FFFFFF"/>
                  </a:solidFill>
                  <a:latin typeface="HK Grotesk Bold" panose="020B0604020202020204" charset="-52"/>
                </a:rPr>
                <a:t>Маркетинговые активности</a:t>
              </a:r>
            </a:p>
            <a:p>
              <a:pPr marL="342900" indent="-342900">
                <a:spcBef>
                  <a:spcPct val="0"/>
                </a:spcBef>
                <a:buAutoNum type="arabicPeriod"/>
              </a:pPr>
              <a:r>
                <a:rPr lang="ru-RU" sz="2800" spc="-17" dirty="0" smtClean="0">
                  <a:solidFill>
                    <a:srgbClr val="FFFFFF"/>
                  </a:solidFill>
                  <a:latin typeface="HK Grotesk Bold" panose="020B0604020202020204" charset="-52"/>
                </a:rPr>
                <a:t>Развитие информативного контента</a:t>
              </a:r>
              <a:endParaRPr lang="ru-RU" sz="2800" spc="-17" dirty="0" smtClean="0">
                <a:solidFill>
                  <a:srgbClr val="FFFFFF"/>
                </a:solidFill>
                <a:latin typeface="HK Grotesk Bold" panose="020B0604020202020204" charset="-52"/>
              </a:endParaRPr>
            </a:p>
            <a:p>
              <a:pPr marL="342900" indent="-342900">
                <a:lnSpc>
                  <a:spcPts val="2380"/>
                </a:lnSpc>
                <a:spcBef>
                  <a:spcPct val="0"/>
                </a:spcBef>
                <a:buAutoNum type="arabicPeriod"/>
              </a:pPr>
              <a:endParaRPr lang="en-US" sz="1700" spc="-17" dirty="0">
                <a:solidFill>
                  <a:srgbClr val="FFFFFF"/>
                </a:solidFill>
                <a:latin typeface="Noto Sans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79434" y="3145039"/>
            <a:ext cx="5307614" cy="323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8"/>
              </a:lnSpc>
            </a:pPr>
            <a:r>
              <a:rPr lang="ru-RU" sz="5304" dirty="0" smtClean="0">
                <a:solidFill>
                  <a:srgbClr val="731F7D"/>
                </a:solidFill>
                <a:latin typeface="HK Grotesk Bold"/>
              </a:rPr>
              <a:t>Наличие конкурентных аналогов на рынке</a:t>
            </a:r>
            <a:endParaRPr lang="en-US" sz="5304" dirty="0">
              <a:solidFill>
                <a:srgbClr val="731F7D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52090" y="3145039"/>
            <a:ext cx="4530710" cy="318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3600" spc="-20" dirty="0" smtClean="0">
                <a:solidFill>
                  <a:srgbClr val="7030A0"/>
                </a:solidFill>
                <a:latin typeface="HK Grotesk Bold" panose="020B0604020202020204" charset="-52"/>
              </a:rPr>
              <a:t>MIR Pay</a:t>
            </a:r>
          </a:p>
          <a:p>
            <a:pPr marL="742950" indent="-7429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3600" spc="-20" dirty="0" err="1" smtClean="0">
                <a:solidFill>
                  <a:srgbClr val="7030A0"/>
                </a:solidFill>
                <a:latin typeface="HK Grotesk Bold" panose="020B0604020202020204" charset="-52"/>
              </a:rPr>
              <a:t>Tinkoff</a:t>
            </a:r>
            <a:r>
              <a:rPr lang="en-US" sz="3600" spc="-20" dirty="0" smtClean="0">
                <a:solidFill>
                  <a:srgbClr val="7030A0"/>
                </a:solidFill>
                <a:latin typeface="HK Grotesk Bold" panose="020B0604020202020204" charset="-52"/>
              </a:rPr>
              <a:t> Pay</a:t>
            </a:r>
          </a:p>
          <a:p>
            <a:pPr marL="742950" indent="-74295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3600" spc="-20" dirty="0" smtClean="0">
                <a:solidFill>
                  <a:srgbClr val="7030A0"/>
                </a:solidFill>
                <a:latin typeface="HK Grotesk Bold" panose="020B0604020202020204" charset="-52"/>
              </a:rPr>
              <a:t>Apple Pay</a:t>
            </a:r>
            <a:endParaRPr lang="en-US" sz="3600" spc="-20" dirty="0">
              <a:solidFill>
                <a:srgbClr val="7030A0"/>
              </a:solidFill>
              <a:latin typeface="HK Grotesk Bold" panose="020B0604020202020204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174" y="2863612"/>
            <a:ext cx="1823251" cy="18232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607" y="4429679"/>
            <a:ext cx="1785797" cy="85870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30" y="5337029"/>
            <a:ext cx="3028950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262</Words>
  <Application>Microsoft Office PowerPoint</Application>
  <PresentationFormat>Произвольный</PresentationFormat>
  <Paragraphs>46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Vollkorn</vt:lpstr>
      <vt:lpstr>Arial</vt:lpstr>
      <vt:lpstr>Calibri</vt:lpstr>
      <vt:lpstr>Vollkorn Italics</vt:lpstr>
      <vt:lpstr>HK Grotesk Bold</vt:lpstr>
      <vt:lpstr>Noto Sans Light</vt:lpstr>
      <vt:lpstr>HK Grotesk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Фиолетовый и Черный Простая Технология Основная Мысль Мысль Презентация</dc:title>
  <dc:creator>Stanislaw</dc:creator>
  <cp:lastModifiedBy>Stanislaw</cp:lastModifiedBy>
  <cp:revision>10</cp:revision>
  <dcterms:created xsi:type="dcterms:W3CDTF">2006-08-16T00:00:00Z</dcterms:created>
  <dcterms:modified xsi:type="dcterms:W3CDTF">2023-11-08T09:37:28Z</dcterms:modified>
  <dc:identifier>DAFzhJ12yZw</dc:identifier>
</cp:coreProperties>
</file>